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91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71" r:id="rId6"/>
    <p:sldId id="273" r:id="rId7"/>
    <p:sldId id="272" r:id="rId8"/>
    <p:sldId id="262" r:id="rId9"/>
    <p:sldId id="263" r:id="rId10"/>
    <p:sldId id="264" r:id="rId11"/>
    <p:sldId id="265" r:id="rId12"/>
    <p:sldId id="267" r:id="rId13"/>
    <p:sldId id="269" r:id="rId14"/>
    <p:sldId id="274" r:id="rId15"/>
    <p:sldId id="270" r:id="rId16"/>
    <p:sldId id="268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03" d="100"/>
          <a:sy n="103" d="100"/>
        </p:scale>
        <p:origin x="-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49422E-6684-944D-B9A8-E272F379A814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67967-3638-B440-B113-A6EAC5C2E3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12386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67967-3638-B440-B113-A6EAC5C2E36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Working</a:t>
            </a:r>
            <a:r>
              <a:rPr lang="en-US" baseline="0" dirty="0" smtClean="0"/>
              <a:t> </a:t>
            </a:r>
            <a:r>
              <a:rPr lang="en-US" baseline="0" smtClean="0"/>
              <a:t>in pairs - </a:t>
            </a:r>
            <a:r>
              <a:rPr lang="en-US" smtClean="0"/>
              <a:t>Interview </a:t>
            </a:r>
            <a:r>
              <a:rPr lang="en-US" dirty="0" smtClean="0"/>
              <a:t>one another; Example of an</a:t>
            </a:r>
            <a:r>
              <a:rPr lang="en-US" baseline="0" dirty="0" smtClean="0"/>
              <a:t> arts and health needs assessment script; focus on perceived need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67967-3638-B440-B113-A6EAC5C2E3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7887366-248A-FB45-9F9D-FDFB8FAB1DD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7366-248A-FB45-9F9D-FDFB8FAB1DD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D0C3-B80C-9041-8BAB-74DE53B9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7887366-248A-FB45-9F9D-FDFB8FAB1DD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416D0C3-B80C-9041-8BAB-74DE53B9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7366-248A-FB45-9F9D-FDFB8FAB1DD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16D0C3-B80C-9041-8BAB-74DE53B99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6B2-0DCD-4FC8-BB6D-71A89413C313}" type="datetime1">
              <a:rPr lang="en-US" smtClean="0"/>
              <a:pPr/>
              <a:t>3/12/12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7887366-248A-FB45-9F9D-FDFB8FAB1DD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16D0C3-B80C-9041-8BAB-74DE53B99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7887366-248A-FB45-9F9D-FDFB8FAB1DD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416D0C3-B80C-9041-8BAB-74DE53B99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7366-248A-FB45-9F9D-FDFB8FAB1DD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16D0C3-B80C-9041-8BAB-74DE53B9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7366-248A-FB45-9F9D-FDFB8FAB1DD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416D0C3-B80C-9041-8BAB-74DE53B9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7366-248A-FB45-9F9D-FDFB8FAB1DD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16D0C3-B80C-9041-8BAB-74DE53B99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7887366-248A-FB45-9F9D-FDFB8FAB1DD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416D0C3-B80C-9041-8BAB-74DE53B99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7887366-248A-FB45-9F9D-FDFB8FAB1DDC}" type="datetimeFigureOut">
              <a:rPr lang="en-US" smtClean="0"/>
              <a:pPr/>
              <a:t>3/12/12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16D0C3-B80C-9041-8BAB-74DE53B99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Needs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Theoretical Frameworks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on Need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4740"/>
                </a:solidFill>
              </a:rPr>
              <a:t>Expressed need</a:t>
            </a:r>
          </a:p>
          <a:p>
            <a:pPr lvl="1"/>
            <a:r>
              <a:rPr lang="en-US" dirty="0" smtClean="0">
                <a:solidFill>
                  <a:srgbClr val="594740"/>
                </a:solidFill>
              </a:rPr>
              <a:t>Need defined by the number of people who have actually sought help</a:t>
            </a:r>
          </a:p>
          <a:p>
            <a:pPr lvl="1"/>
            <a:r>
              <a:rPr lang="en-US" dirty="0" smtClean="0">
                <a:solidFill>
                  <a:srgbClr val="594740"/>
                </a:solidFill>
              </a:rPr>
              <a:t>Focuses on circumstances in which feeling is translated to action</a:t>
            </a:r>
          </a:p>
          <a:p>
            <a:pPr lvl="1"/>
            <a:r>
              <a:rPr lang="en-US" dirty="0" smtClean="0">
                <a:solidFill>
                  <a:srgbClr val="594740"/>
                </a:solidFill>
              </a:rPr>
              <a:t>Major weakness is the assumption that all persons with need seek appropriate help</a:t>
            </a:r>
          </a:p>
          <a:p>
            <a:pPr lvl="1"/>
            <a:endParaRPr lang="en-US" dirty="0" smtClean="0">
              <a:solidFill>
                <a:srgbClr val="594740"/>
              </a:solidFill>
            </a:endParaRPr>
          </a:p>
          <a:p>
            <a:endParaRPr lang="en-US" dirty="0">
              <a:solidFill>
                <a:srgbClr val="59474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on Need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4740"/>
                </a:solidFill>
              </a:rPr>
              <a:t>Relative need</a:t>
            </a:r>
          </a:p>
          <a:p>
            <a:pPr lvl="1"/>
            <a:r>
              <a:rPr lang="en-US" dirty="0" smtClean="0">
                <a:solidFill>
                  <a:srgbClr val="594740"/>
                </a:solidFill>
              </a:rPr>
              <a:t>Gap between level of services existing in one community and those existing in similar communities or geographic areas</a:t>
            </a:r>
          </a:p>
          <a:p>
            <a:pPr lvl="1"/>
            <a:r>
              <a:rPr lang="en-US" dirty="0" smtClean="0">
                <a:solidFill>
                  <a:srgbClr val="594740"/>
                </a:solidFill>
              </a:rPr>
              <a:t>Must consider differences in population and social pathology</a:t>
            </a:r>
          </a:p>
          <a:p>
            <a:pPr lvl="1"/>
            <a:r>
              <a:rPr lang="en-US" dirty="0" smtClean="0">
                <a:solidFill>
                  <a:srgbClr val="594740"/>
                </a:solidFill>
              </a:rPr>
              <a:t>Concerned with equity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380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Needs Assessment and Program Planning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895600"/>
            <a:ext cx="8153400" cy="3962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594740"/>
                </a:solidFill>
              </a:rPr>
              <a:t>Needs assessment starts with problem analysis</a:t>
            </a:r>
          </a:p>
          <a:p>
            <a:r>
              <a:rPr lang="en-US" dirty="0" smtClean="0">
                <a:solidFill>
                  <a:srgbClr val="594740"/>
                </a:solidFill>
              </a:rPr>
              <a:t>Integrates </a:t>
            </a:r>
            <a:r>
              <a:rPr lang="en-US" dirty="0">
                <a:solidFill>
                  <a:srgbClr val="594740"/>
                </a:solidFill>
              </a:rPr>
              <a:t>qualitative and quantitative </a:t>
            </a:r>
            <a:r>
              <a:rPr lang="en-US" dirty="0" smtClean="0">
                <a:solidFill>
                  <a:srgbClr val="594740"/>
                </a:solidFill>
              </a:rPr>
              <a:t>methods </a:t>
            </a:r>
          </a:p>
          <a:p>
            <a:r>
              <a:rPr lang="en-US" dirty="0" smtClean="0">
                <a:solidFill>
                  <a:srgbClr val="594740"/>
                </a:solidFill>
              </a:rPr>
              <a:t>Informs solutions and can define the size of the target group</a:t>
            </a:r>
          </a:p>
          <a:p>
            <a:r>
              <a:rPr lang="en-US" dirty="0" smtClean="0">
                <a:solidFill>
                  <a:srgbClr val="594740"/>
                </a:solidFill>
              </a:rPr>
              <a:t>Needs are translated into measurable objectives, resources, and criteria necessary for program planning and evaluation</a:t>
            </a:r>
            <a:endParaRPr lang="en-US" dirty="0">
              <a:solidFill>
                <a:srgbClr val="59474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057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594740"/>
                </a:solidFill>
              </a:rPr>
              <a:t>Problems are translated to needs, needs are translated to interventions</a:t>
            </a:r>
            <a:endParaRPr lang="en-US" sz="2400" dirty="0">
              <a:solidFill>
                <a:srgbClr val="59474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Needs Assessment Methodologies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495800"/>
          </a:xfrm>
        </p:spPr>
        <p:txBody>
          <a:bodyPr/>
          <a:lstStyle/>
          <a:p>
            <a:r>
              <a:rPr lang="en-US" dirty="0" smtClean="0">
                <a:solidFill>
                  <a:srgbClr val="594740"/>
                </a:solidFill>
              </a:rPr>
              <a:t>Extrapolating from existing studies (normative need)</a:t>
            </a:r>
          </a:p>
          <a:p>
            <a:r>
              <a:rPr lang="en-US" dirty="0" smtClean="0">
                <a:solidFill>
                  <a:srgbClr val="594740"/>
                </a:solidFill>
              </a:rPr>
              <a:t>Using resource inventories (normative and relative need)</a:t>
            </a:r>
          </a:p>
          <a:p>
            <a:r>
              <a:rPr lang="en-US" dirty="0" smtClean="0">
                <a:solidFill>
                  <a:srgbClr val="594740"/>
                </a:solidFill>
              </a:rPr>
              <a:t>Using service statistics (expressed and relative  need)</a:t>
            </a:r>
          </a:p>
          <a:p>
            <a:r>
              <a:rPr lang="en-US" dirty="0" smtClean="0">
                <a:solidFill>
                  <a:srgbClr val="594740"/>
                </a:solidFill>
              </a:rPr>
              <a:t>Conducting social surveys (perceived need)</a:t>
            </a:r>
          </a:p>
          <a:p>
            <a:r>
              <a:rPr lang="en-US" dirty="0" smtClean="0">
                <a:solidFill>
                  <a:srgbClr val="594740"/>
                </a:solidFill>
              </a:rPr>
              <a:t>Holding a public forum (perceived need)</a:t>
            </a:r>
            <a:endParaRPr lang="en-US" dirty="0">
              <a:solidFill>
                <a:srgbClr val="59474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Arts &amp; Health Needs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>
                <a:solidFill>
                  <a:schemeClr val="tx2"/>
                </a:solidFill>
              </a:rPr>
              <a:t>What are the five most significant health concerns in your community?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What are the most significant arts or cultural needs of the people you serve? </a:t>
            </a:r>
          </a:p>
          <a:p>
            <a:pPr lvl="0"/>
            <a:r>
              <a:rPr lang="en-US" dirty="0" smtClean="0">
                <a:solidFill>
                  <a:schemeClr val="tx2"/>
                </a:solidFill>
              </a:rPr>
              <a:t>What other concerns are significant in your community?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What is needed to address those concerns?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What is unique about your community? What are its strengths?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What services or programs don’t exist that should?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Is there anything that you would like us to know about your community?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3648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Approaches to Locating Un/Underserved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Social problems and needs are not distributed equally in geographic space; for example, county statistics may not reflect the needs in some </a:t>
            </a:r>
            <a:r>
              <a:rPr lang="en-US" dirty="0" err="1" smtClean="0">
                <a:solidFill>
                  <a:schemeClr val="tx2"/>
                </a:solidFill>
              </a:rPr>
              <a:t>unserved</a:t>
            </a:r>
            <a:r>
              <a:rPr lang="en-US" dirty="0" smtClean="0">
                <a:solidFill>
                  <a:schemeClr val="tx2"/>
                </a:solidFill>
              </a:rPr>
              <a:t> pockets within the county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Spatial analysis – use of social or health indicators to classify geographical areas into typologies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Factor analysis – statistical technique that can take large numbers of variables and reduce to a smaller number of constructs or indicators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An example might include aggregating social indicators such as: occupation, education, income, fertility rate, women who work, single family dwelling units, and % in Ethnic Groups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378" dirty="0" smtClean="0">
                <a:solidFill>
                  <a:schemeClr val="tx2"/>
                </a:solidFill>
              </a:rPr>
              <a:t>Bradshaw, J. (1972). </a:t>
            </a:r>
            <a:r>
              <a:rPr lang="en-US" sz="2378" i="1" dirty="0" smtClean="0">
                <a:solidFill>
                  <a:schemeClr val="tx2"/>
                </a:solidFill>
              </a:rPr>
              <a:t>The concept of need</a:t>
            </a:r>
            <a:r>
              <a:rPr lang="en-US" sz="2378" dirty="0" smtClean="0">
                <a:solidFill>
                  <a:schemeClr val="tx2"/>
                </a:solidFill>
              </a:rPr>
              <a:t>. New Society, 30, 640-643.</a:t>
            </a:r>
          </a:p>
          <a:p>
            <a:pPr>
              <a:buNone/>
            </a:pPr>
            <a:r>
              <a:rPr lang="en-US" sz="2378" dirty="0" err="1" smtClean="0">
                <a:solidFill>
                  <a:schemeClr val="tx2"/>
                </a:solidFill>
              </a:rPr>
              <a:t>Kettner</a:t>
            </a:r>
            <a:r>
              <a:rPr lang="en-US" sz="2378" dirty="0" smtClean="0">
                <a:solidFill>
                  <a:schemeClr val="tx2"/>
                </a:solidFill>
              </a:rPr>
              <a:t>, P.M., </a:t>
            </a:r>
            <a:r>
              <a:rPr lang="en-US" sz="2378" dirty="0" err="1" smtClean="0">
                <a:solidFill>
                  <a:schemeClr val="tx2"/>
                </a:solidFill>
              </a:rPr>
              <a:t>Moroney</a:t>
            </a:r>
            <a:r>
              <a:rPr lang="en-US" sz="2378" dirty="0" smtClean="0">
                <a:solidFill>
                  <a:schemeClr val="tx2"/>
                </a:solidFill>
              </a:rPr>
              <a:t>, R.M., Martin, L.L. (2008). </a:t>
            </a:r>
            <a:r>
              <a:rPr lang="en-US" sz="2378" i="1" dirty="0" smtClean="0">
                <a:solidFill>
                  <a:schemeClr val="tx2"/>
                </a:solidFill>
              </a:rPr>
              <a:t>Designing and </a:t>
            </a:r>
            <a:r>
              <a:rPr lang="en-US" sz="2378" i="1" dirty="0">
                <a:solidFill>
                  <a:schemeClr val="tx2"/>
                </a:solidFill>
              </a:rPr>
              <a:t>m</a:t>
            </a:r>
            <a:r>
              <a:rPr lang="en-US" sz="2378" i="1" dirty="0" smtClean="0">
                <a:solidFill>
                  <a:schemeClr val="tx2"/>
                </a:solidFill>
              </a:rPr>
              <a:t>anaging </a:t>
            </a:r>
            <a:r>
              <a:rPr lang="en-US" sz="2378" i="1" dirty="0">
                <a:solidFill>
                  <a:schemeClr val="tx2"/>
                </a:solidFill>
              </a:rPr>
              <a:t>p</a:t>
            </a:r>
            <a:r>
              <a:rPr lang="en-US" sz="2378" i="1" dirty="0" smtClean="0">
                <a:solidFill>
                  <a:schemeClr val="tx2"/>
                </a:solidFill>
              </a:rPr>
              <a:t>rograms: An effectiveness-based approach</a:t>
            </a:r>
            <a:r>
              <a:rPr lang="en-US" sz="2378" dirty="0" smtClean="0">
                <a:solidFill>
                  <a:schemeClr val="tx2"/>
                </a:solidFill>
              </a:rPr>
              <a:t>. Los Angeles, Sage.</a:t>
            </a:r>
          </a:p>
          <a:p>
            <a:pPr>
              <a:buNone/>
            </a:pPr>
            <a:r>
              <a:rPr lang="en-US" sz="2378" dirty="0" smtClean="0">
                <a:solidFill>
                  <a:schemeClr val="tx2"/>
                </a:solidFill>
              </a:rPr>
              <a:t>Maslow, A. (1954). </a:t>
            </a:r>
            <a:r>
              <a:rPr lang="en-US" sz="2378" i="1" dirty="0" smtClean="0">
                <a:solidFill>
                  <a:schemeClr val="tx2"/>
                </a:solidFill>
              </a:rPr>
              <a:t>Motivation and personality. </a:t>
            </a:r>
            <a:r>
              <a:rPr lang="en-US" sz="2378" dirty="0" smtClean="0">
                <a:solidFill>
                  <a:schemeClr val="tx2"/>
                </a:solidFill>
              </a:rPr>
              <a:t>New York: Harper &amp; Row.</a:t>
            </a:r>
          </a:p>
          <a:p>
            <a:pPr>
              <a:buNone/>
            </a:pPr>
            <a:r>
              <a:rPr lang="en-US" sz="2378" dirty="0" err="1" smtClean="0">
                <a:solidFill>
                  <a:schemeClr val="tx2"/>
                </a:solidFill>
              </a:rPr>
              <a:t>Ponsioen</a:t>
            </a:r>
            <a:r>
              <a:rPr lang="en-US" sz="2378" dirty="0" smtClean="0">
                <a:solidFill>
                  <a:schemeClr val="tx2"/>
                </a:solidFill>
              </a:rPr>
              <a:t>, J. (1962). </a:t>
            </a:r>
            <a:r>
              <a:rPr lang="en-US" sz="2378" i="1" dirty="0" smtClean="0">
                <a:solidFill>
                  <a:schemeClr val="tx2"/>
                </a:solidFill>
              </a:rPr>
              <a:t>Social welfare policy: Contributions to theory</a:t>
            </a:r>
            <a:r>
              <a:rPr lang="en-US" sz="2378" dirty="0" smtClean="0">
                <a:solidFill>
                  <a:schemeClr val="tx2"/>
                </a:solidFill>
              </a:rPr>
              <a:t>. The Hague, the Netherlands: Mouton.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Wallace, H., Gold, E., &amp; Dooley, S. (1967). Availability and usefulness of selected health and socioeconomic data for community planning. </a:t>
            </a:r>
            <a:r>
              <a:rPr lang="en-US" sz="2400" i="1" dirty="0" smtClean="0">
                <a:solidFill>
                  <a:schemeClr val="tx2"/>
                </a:solidFill>
              </a:rPr>
              <a:t>American Journal of Public Health</a:t>
            </a:r>
            <a:r>
              <a:rPr lang="en-US" sz="2400" dirty="0" smtClean="0">
                <a:solidFill>
                  <a:schemeClr val="tx2"/>
                </a:solidFill>
              </a:rPr>
              <a:t>, 57, 762-771.</a:t>
            </a:r>
          </a:p>
          <a:p>
            <a:pPr>
              <a:buNone/>
            </a:pPr>
            <a:r>
              <a:rPr lang="en-US" sz="2000" dirty="0">
                <a:solidFill>
                  <a:schemeClr val="tx2"/>
                </a:solidFill>
              </a:rPr>
              <a:t>http://</a:t>
            </a:r>
            <a:r>
              <a:rPr lang="en-US" sz="2000" dirty="0" err="1">
                <a:solidFill>
                  <a:schemeClr val="tx2"/>
                </a:solidFill>
              </a:rPr>
              <a:t>www.needsassessment.org</a:t>
            </a:r>
            <a:r>
              <a:rPr lang="en-US" sz="2000" dirty="0">
                <a:solidFill>
                  <a:schemeClr val="tx2"/>
                </a:solidFill>
              </a:rPr>
              <a:t>/</a:t>
            </a:r>
          </a:p>
          <a:p>
            <a:pPr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sz="2378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Community Needs Assessment Resources &amp; Rural Health Priorities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FLORIDA OFFICE OF RURAL HEALTH</a:t>
            </a:r>
          </a:p>
          <a:p>
            <a:r>
              <a:rPr lang="en-US" sz="2400"/>
              <a:t>February 2012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/>
              <a:t>Bad News!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Community needs assessments can require a lot of time and effort.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/>
              <a:t>Good News!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6962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700"/>
              <a:t>Most of the counties in Florida have or are in the process of conducting a community needs assess.</a:t>
            </a:r>
          </a:p>
          <a:p>
            <a:pPr>
              <a:lnSpc>
                <a:spcPct val="90000"/>
              </a:lnSpc>
            </a:pPr>
            <a:r>
              <a:rPr lang="en-US" sz="2700"/>
              <a:t>Florida’s county health departments are required to conduct periodic community needs assessments using the Mobilizing for Action through Planning &amp; Partnership (MAPP) process.</a:t>
            </a:r>
          </a:p>
          <a:p>
            <a:pPr>
              <a:lnSpc>
                <a:spcPct val="90000"/>
              </a:lnSpc>
            </a:pPr>
            <a:r>
              <a:rPr lang="en-US" sz="2700"/>
              <a:t>The IRS now requires non-profit hospitals to report community benefits based on a community wide assessment of needs.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or Considering Needs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86000"/>
            <a:ext cx="8153400" cy="4267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594740"/>
                </a:solidFill>
              </a:rPr>
              <a:t>Need is relative, but norms are established</a:t>
            </a:r>
          </a:p>
          <a:p>
            <a:endParaRPr lang="en-US" sz="3200" dirty="0" smtClean="0">
              <a:solidFill>
                <a:srgbClr val="594740"/>
              </a:solidFill>
            </a:endParaRPr>
          </a:p>
          <a:p>
            <a:r>
              <a:rPr lang="en-US" sz="3200" dirty="0" smtClean="0">
                <a:solidFill>
                  <a:srgbClr val="594740"/>
                </a:solidFill>
              </a:rPr>
              <a:t>“A condition that limits a person from meeting his potential” (Social Security Act, 1974)</a:t>
            </a:r>
          </a:p>
          <a:p>
            <a:endParaRPr lang="en-US" dirty="0">
              <a:solidFill>
                <a:srgbClr val="59474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/>
              <a:t>HEALTH COUNCILS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Regional health planning agencies that work with local communities to identify needs.</a:t>
            </a:r>
          </a:p>
          <a:p>
            <a:pPr>
              <a:lnSpc>
                <a:spcPct val="90000"/>
              </a:lnSpc>
            </a:pPr>
            <a:r>
              <a:rPr lang="en-US"/>
              <a:t>Not for profit, 501c3 organizations</a:t>
            </a:r>
          </a:p>
          <a:p>
            <a:pPr>
              <a:lnSpc>
                <a:spcPct val="90000"/>
              </a:lnSpc>
            </a:pPr>
            <a:r>
              <a:rPr lang="en-US"/>
              <a:t>Boards are representative of the counties in their region</a:t>
            </a:r>
          </a:p>
          <a:p>
            <a:pPr>
              <a:lnSpc>
                <a:spcPct val="90000"/>
              </a:lnSpc>
            </a:pPr>
            <a:r>
              <a:rPr lang="en-US"/>
              <a:t>Consumer, health provider, health insurers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/>
              <a:t>RESOURCES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County Health Department</a:t>
            </a:r>
          </a:p>
          <a:p>
            <a:r>
              <a:rPr lang="en-US" sz="3600"/>
              <a:t>Local Health Council</a:t>
            </a:r>
          </a:p>
          <a:p>
            <a:r>
              <a:rPr lang="en-US" sz="3600"/>
              <a:t>Local Hospital</a:t>
            </a:r>
          </a:p>
          <a:p>
            <a:r>
              <a:rPr lang="en-US" sz="3600"/>
              <a:t>Florida Department of Health</a:t>
            </a:r>
          </a:p>
          <a:p>
            <a:pPr lvl="1"/>
            <a:r>
              <a:rPr lang="en-US" sz="3100"/>
              <a:t>CHARTS </a:t>
            </a:r>
            <a:r>
              <a:rPr lang="en-US"/>
              <a:t>www.floridacharts.com/charts/chart.aspx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/>
              <a:t>FLORIDA’S RURAL HEALTH PRIORITIES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/>
              <a:t>Primary care services</a:t>
            </a:r>
          </a:p>
          <a:p>
            <a:r>
              <a:rPr lang="en-US" sz="4000"/>
              <a:t>Specialty physician services</a:t>
            </a:r>
          </a:p>
          <a:p>
            <a:r>
              <a:rPr lang="en-US" sz="4000"/>
              <a:t>Oral health services</a:t>
            </a:r>
          </a:p>
          <a:p>
            <a:r>
              <a:rPr lang="en-US" sz="4000"/>
              <a:t>Behavioral health services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Theoretical Understanding of Need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81200"/>
            <a:ext cx="8153400" cy="41148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594740"/>
                </a:solidFill>
              </a:rPr>
              <a:t>Ponsioen</a:t>
            </a:r>
            <a:r>
              <a:rPr lang="en-US" dirty="0" smtClean="0">
                <a:solidFill>
                  <a:srgbClr val="594740"/>
                </a:solidFill>
              </a:rPr>
              <a:t> (1962) - society’s first responsibility is to meet basic survival needs of its members, biological, social, emotional and spiritual</a:t>
            </a:r>
          </a:p>
          <a:p>
            <a:endParaRPr lang="en-US" dirty="0" smtClean="0">
              <a:solidFill>
                <a:srgbClr val="594740"/>
              </a:solidFill>
            </a:endParaRPr>
          </a:p>
          <a:p>
            <a:r>
              <a:rPr lang="en-US" dirty="0" err="1" smtClean="0">
                <a:solidFill>
                  <a:srgbClr val="594740"/>
                </a:solidFill>
              </a:rPr>
              <a:t>Ponsioen</a:t>
            </a:r>
            <a:r>
              <a:rPr lang="en-US" dirty="0" smtClean="0">
                <a:solidFill>
                  <a:srgbClr val="594740"/>
                </a:solidFill>
              </a:rPr>
              <a:t> asserts that every society will identify a level below which no one should fall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Theoretical Understanding of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4740"/>
                </a:solidFill>
              </a:rPr>
              <a:t>Maslow (1954) Hierarchy of Needs </a:t>
            </a:r>
            <a:r>
              <a:rPr lang="en-US" sz="2000" dirty="0" smtClean="0">
                <a:solidFill>
                  <a:srgbClr val="594740"/>
                </a:solidFill>
              </a:rPr>
              <a:t>– lower needs must be satisfied before higher can be addressed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99" y="2209800"/>
            <a:ext cx="6747481" cy="4419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Conduct a Needs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i="1" dirty="0">
                <a:solidFill>
                  <a:srgbClr val="594740"/>
                </a:solidFill>
              </a:rPr>
              <a:t>T</a:t>
            </a:r>
            <a:r>
              <a:rPr lang="en-US" i="1" dirty="0" smtClean="0">
                <a:solidFill>
                  <a:srgbClr val="594740"/>
                </a:solidFill>
              </a:rPr>
              <a:t>o guide decision-making</a:t>
            </a:r>
            <a:endParaRPr lang="en-US" dirty="0" smtClean="0">
              <a:solidFill>
                <a:srgbClr val="594740"/>
              </a:solidFill>
            </a:endParaRPr>
          </a:p>
          <a:p>
            <a:r>
              <a:rPr lang="en-US" dirty="0" smtClean="0">
                <a:solidFill>
                  <a:srgbClr val="594740"/>
                </a:solidFill>
              </a:rPr>
              <a:t>To provide </a:t>
            </a:r>
            <a:r>
              <a:rPr lang="en-US" i="1" dirty="0" smtClean="0">
                <a:solidFill>
                  <a:srgbClr val="594740"/>
                </a:solidFill>
              </a:rPr>
              <a:t>justification for decisions before they are made</a:t>
            </a:r>
            <a:endParaRPr lang="en-US" dirty="0" smtClean="0">
              <a:solidFill>
                <a:srgbClr val="594740"/>
              </a:solidFill>
            </a:endParaRPr>
          </a:p>
          <a:p>
            <a:r>
              <a:rPr lang="en-US" dirty="0" smtClean="0">
                <a:solidFill>
                  <a:srgbClr val="594740"/>
                </a:solidFill>
              </a:rPr>
              <a:t>To provide a </a:t>
            </a:r>
            <a:r>
              <a:rPr lang="en-US" i="1" dirty="0" smtClean="0">
                <a:solidFill>
                  <a:srgbClr val="594740"/>
                </a:solidFill>
              </a:rPr>
              <a:t>systemic perspective for decision-makers</a:t>
            </a:r>
            <a:endParaRPr lang="en-US" dirty="0" smtClean="0">
              <a:solidFill>
                <a:srgbClr val="594740"/>
              </a:solidFill>
            </a:endParaRPr>
          </a:p>
          <a:p>
            <a:r>
              <a:rPr lang="en-US" dirty="0" smtClean="0">
                <a:solidFill>
                  <a:srgbClr val="594740"/>
                </a:solidFill>
              </a:rPr>
              <a:t>To allow for </a:t>
            </a:r>
            <a:r>
              <a:rPr lang="en-US" i="1" dirty="0" smtClean="0">
                <a:solidFill>
                  <a:srgbClr val="594740"/>
                </a:solidFill>
              </a:rPr>
              <a:t>interdisciplinary solutions for complex problems</a:t>
            </a:r>
            <a:endParaRPr lang="en-US" dirty="0" smtClean="0">
              <a:solidFill>
                <a:srgbClr val="594740"/>
              </a:solidFill>
            </a:endParaRPr>
          </a:p>
          <a:p>
            <a:r>
              <a:rPr lang="en-US" dirty="0" smtClean="0">
                <a:solidFill>
                  <a:srgbClr val="594740"/>
                </a:solidFill>
              </a:rPr>
              <a:t>To offer a </a:t>
            </a:r>
            <a:r>
              <a:rPr lang="en-US" i="1" dirty="0" smtClean="0">
                <a:solidFill>
                  <a:srgbClr val="594740"/>
                </a:solidFill>
              </a:rPr>
              <a:t>replicable process </a:t>
            </a:r>
            <a:r>
              <a:rPr lang="en-US" dirty="0" smtClean="0">
                <a:solidFill>
                  <a:srgbClr val="594740"/>
                </a:solidFill>
              </a:rPr>
              <a:t>that can be used over and over again</a:t>
            </a:r>
          </a:p>
          <a:p>
            <a:r>
              <a:rPr lang="en-US" dirty="0" smtClean="0">
                <a:solidFill>
                  <a:srgbClr val="594740"/>
                </a:solidFill>
              </a:rPr>
              <a:t>To </a:t>
            </a:r>
            <a:r>
              <a:rPr lang="en-US" i="1" dirty="0" smtClean="0">
                <a:solidFill>
                  <a:srgbClr val="594740"/>
                </a:solidFill>
              </a:rPr>
              <a:t>focus partners </a:t>
            </a:r>
            <a:r>
              <a:rPr lang="en-US" dirty="0" smtClean="0">
                <a:solidFill>
                  <a:srgbClr val="594740"/>
                </a:solidFill>
              </a:rPr>
              <a:t>(or the network) on shared understanding of issues and shared goals</a:t>
            </a:r>
          </a:p>
          <a:p>
            <a:endParaRPr lang="en-US" dirty="0" smtClean="0">
              <a:solidFill>
                <a:srgbClr val="594740"/>
              </a:solidFill>
            </a:endParaRPr>
          </a:p>
          <a:p>
            <a:endParaRPr lang="en-US" dirty="0" smtClean="0">
              <a:solidFill>
                <a:srgbClr val="594740"/>
              </a:solidFill>
            </a:endParaRPr>
          </a:p>
          <a:p>
            <a:endParaRPr lang="en-US" dirty="0">
              <a:solidFill>
                <a:srgbClr val="59474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Needs Assessment?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209800"/>
            <a:ext cx="81534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594740"/>
                </a:solidFill>
              </a:rPr>
              <a:t>A systematic process of asking questions, comparing answers, and making informed decisions about what to do next to improve human </a:t>
            </a:r>
            <a:r>
              <a:rPr lang="en-US" dirty="0" smtClean="0">
                <a:solidFill>
                  <a:srgbClr val="594740"/>
                </a:solidFill>
              </a:rPr>
              <a:t>(or organizational) conditions and performance</a:t>
            </a:r>
            <a:endParaRPr lang="en-US" dirty="0">
              <a:solidFill>
                <a:srgbClr val="59474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89856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>
                <a:solidFill>
                  <a:srgbClr val="594740"/>
                </a:solidFill>
              </a:rPr>
              <a:t>Types of </a:t>
            </a:r>
            <a:r>
              <a:rPr lang="en-US" sz="3600" dirty="0" smtClean="0">
                <a:solidFill>
                  <a:srgbClr val="594740"/>
                </a:solidFill>
              </a:rPr>
              <a:t>need</a:t>
            </a:r>
          </a:p>
          <a:p>
            <a:pPr marL="0" indent="0">
              <a:buNone/>
            </a:pPr>
            <a:r>
              <a:rPr lang="en-US" sz="3600" dirty="0">
                <a:solidFill>
                  <a:srgbClr val="594740"/>
                </a:solidFill>
              </a:rPr>
              <a:t>	</a:t>
            </a:r>
          </a:p>
          <a:p>
            <a:pPr lvl="1">
              <a:lnSpc>
                <a:spcPct val="130000"/>
              </a:lnSpc>
            </a:pPr>
            <a:r>
              <a:rPr lang="en-US" sz="2800" dirty="0">
                <a:solidFill>
                  <a:srgbClr val="594740"/>
                </a:solidFill>
              </a:rPr>
              <a:t>Normative</a:t>
            </a:r>
          </a:p>
          <a:p>
            <a:pPr lvl="1">
              <a:lnSpc>
                <a:spcPct val="130000"/>
              </a:lnSpc>
            </a:pPr>
            <a:r>
              <a:rPr lang="en-US" sz="2800" dirty="0">
                <a:solidFill>
                  <a:srgbClr val="594740"/>
                </a:solidFill>
              </a:rPr>
              <a:t>Perceived</a:t>
            </a:r>
          </a:p>
          <a:p>
            <a:pPr lvl="1">
              <a:lnSpc>
                <a:spcPct val="130000"/>
              </a:lnSpc>
            </a:pPr>
            <a:r>
              <a:rPr lang="en-US" sz="2800" dirty="0">
                <a:solidFill>
                  <a:srgbClr val="594740"/>
                </a:solidFill>
              </a:rPr>
              <a:t>Expressed</a:t>
            </a:r>
          </a:p>
          <a:p>
            <a:pPr lvl="1">
              <a:lnSpc>
                <a:spcPct val="130000"/>
              </a:lnSpc>
            </a:pPr>
            <a:r>
              <a:rPr lang="en-US" sz="2800" dirty="0" smtClean="0">
                <a:solidFill>
                  <a:srgbClr val="594740"/>
                </a:solidFill>
              </a:rPr>
              <a:t>Relative</a:t>
            </a:r>
          </a:p>
          <a:p>
            <a:pPr marL="365760" lvl="1" indent="0">
              <a:buNone/>
            </a:pPr>
            <a:endParaRPr lang="en-US" sz="2800" dirty="0">
              <a:solidFill>
                <a:srgbClr val="594740"/>
              </a:solidFill>
            </a:endParaRPr>
          </a:p>
          <a:p>
            <a:pPr marL="283464" lvl="1">
              <a:buFont typeface="Arial"/>
              <a:buChar char="•"/>
            </a:pPr>
            <a:r>
              <a:rPr lang="en-US" sz="2800" dirty="0" smtClean="0">
                <a:solidFill>
                  <a:srgbClr val="594740"/>
                </a:solidFill>
              </a:rPr>
              <a:t>Primary challenges: </a:t>
            </a:r>
            <a:r>
              <a:rPr lang="en-US" sz="2800" dirty="0">
                <a:solidFill>
                  <a:srgbClr val="594740"/>
                </a:solidFill>
              </a:rPr>
              <a:t>Reliability and availability of data</a:t>
            </a:r>
          </a:p>
          <a:p>
            <a:endParaRPr lang="en-US" dirty="0">
              <a:solidFill>
                <a:srgbClr val="594740"/>
              </a:solidFill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59332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on Need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4740"/>
                </a:solidFill>
              </a:rPr>
              <a:t>Normative need</a:t>
            </a:r>
          </a:p>
          <a:p>
            <a:pPr lvl="1"/>
            <a:r>
              <a:rPr lang="en-US" dirty="0" smtClean="0">
                <a:solidFill>
                  <a:srgbClr val="594740"/>
                </a:solidFill>
              </a:rPr>
              <a:t>Existence of standards or criterion established by custom, authority or general consensus against which quantity or quality of a situation or condition is measured</a:t>
            </a:r>
          </a:p>
          <a:p>
            <a:pPr lvl="1"/>
            <a:r>
              <a:rPr lang="en-US" dirty="0" smtClean="0">
                <a:solidFill>
                  <a:srgbClr val="594740"/>
                </a:solidFill>
              </a:rPr>
              <a:t>Work with </a:t>
            </a:r>
            <a:r>
              <a:rPr lang="en-US" b="1" dirty="0" smtClean="0">
                <a:solidFill>
                  <a:srgbClr val="594740"/>
                </a:solidFill>
              </a:rPr>
              <a:t>existing data</a:t>
            </a:r>
          </a:p>
          <a:p>
            <a:pPr lvl="1"/>
            <a:r>
              <a:rPr lang="en-US" dirty="0" smtClean="0">
                <a:solidFill>
                  <a:srgbClr val="594740"/>
                </a:solidFill>
              </a:rPr>
              <a:t>Generates objective targets</a:t>
            </a:r>
          </a:p>
          <a:p>
            <a:pPr lvl="1"/>
            <a:r>
              <a:rPr lang="en-US" dirty="0" smtClean="0">
                <a:solidFill>
                  <a:srgbClr val="594740"/>
                </a:solidFill>
              </a:rPr>
              <a:t>Need levels change as knowledge, technology and values change</a:t>
            </a:r>
            <a:endParaRPr lang="en-US" dirty="0">
              <a:solidFill>
                <a:srgbClr val="59474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Perspectives on Need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4740"/>
                </a:solidFill>
              </a:rPr>
              <a:t>Perceived need</a:t>
            </a:r>
          </a:p>
          <a:p>
            <a:pPr lvl="1"/>
            <a:r>
              <a:rPr lang="en-US" dirty="0" smtClean="0">
                <a:solidFill>
                  <a:srgbClr val="594740"/>
                </a:solidFill>
              </a:rPr>
              <a:t>Need defined by what people think or feel about their needs</a:t>
            </a:r>
          </a:p>
          <a:p>
            <a:pPr lvl="1"/>
            <a:r>
              <a:rPr lang="en-US" dirty="0" smtClean="0">
                <a:solidFill>
                  <a:srgbClr val="594740"/>
                </a:solidFill>
              </a:rPr>
              <a:t>Allows for responsive service delivery</a:t>
            </a:r>
          </a:p>
          <a:p>
            <a:pPr lvl="1"/>
            <a:r>
              <a:rPr lang="en-US" dirty="0" smtClean="0">
                <a:solidFill>
                  <a:srgbClr val="594740"/>
                </a:solidFill>
              </a:rPr>
              <a:t>Interviews, focus groups, town meetings</a:t>
            </a:r>
          </a:p>
          <a:p>
            <a:pPr lvl="1"/>
            <a:r>
              <a:rPr lang="en-US" dirty="0" smtClean="0">
                <a:solidFill>
                  <a:srgbClr val="594740"/>
                </a:solidFill>
              </a:rPr>
              <a:t>Standard changes with each respondent</a:t>
            </a:r>
            <a:endParaRPr lang="en-US" dirty="0">
              <a:solidFill>
                <a:srgbClr val="59474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155</TotalTime>
  <Words>1036</Words>
  <Application>Microsoft Macintosh PowerPoint</Application>
  <PresentationFormat>On-screen Show (4:3)</PresentationFormat>
  <Paragraphs>114</Paragraphs>
  <Slides>22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Needs Assessment</vt:lpstr>
      <vt:lpstr>Defining or Considering Needs  </vt:lpstr>
      <vt:lpstr>Theoretical Understanding of Need </vt:lpstr>
      <vt:lpstr>Theoretical Understanding of Need</vt:lpstr>
      <vt:lpstr>Why Conduct a Needs Assessment?</vt:lpstr>
      <vt:lpstr>What is a Needs Assessment?</vt:lpstr>
      <vt:lpstr>Assessing Needs</vt:lpstr>
      <vt:lpstr>Perspectives on Need  </vt:lpstr>
      <vt:lpstr>Perspectives on Need  </vt:lpstr>
      <vt:lpstr>Perspectives on Need  </vt:lpstr>
      <vt:lpstr>Perspectives on Need  </vt:lpstr>
      <vt:lpstr>Needs Assessment and Program Planning</vt:lpstr>
      <vt:lpstr>Needs Assessment Methodologies </vt:lpstr>
      <vt:lpstr>Arts &amp; Health Needs Assessment</vt:lpstr>
      <vt:lpstr>Approaches to Locating Un/Underserved</vt:lpstr>
      <vt:lpstr>References </vt:lpstr>
      <vt:lpstr>Community Needs Assessment Resources &amp; Rural Health Priorities</vt:lpstr>
      <vt:lpstr>Bad News!</vt:lpstr>
      <vt:lpstr>Good News!</vt:lpstr>
      <vt:lpstr>HEALTH COUNCILS</vt:lpstr>
      <vt:lpstr>RESOURCES</vt:lpstr>
      <vt:lpstr>FLORIDA’S RURAL HEALTH PRIORITIES</vt:lpstr>
    </vt:vector>
  </TitlesOfParts>
  <Company>Creative Clay,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Needs Assessment</dc:title>
  <dc:creator>Jenny Lee</dc:creator>
  <cp:lastModifiedBy>Jenny Lee</cp:lastModifiedBy>
  <cp:revision>17</cp:revision>
  <dcterms:created xsi:type="dcterms:W3CDTF">2012-03-12T15:58:02Z</dcterms:created>
  <dcterms:modified xsi:type="dcterms:W3CDTF">2012-03-12T15:59:00Z</dcterms:modified>
</cp:coreProperties>
</file>